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notesSlides/notesSlide1.xml" ContentType="application/vnd.openxmlformats-officedocument.presentationml.notesSlide+xml"/>
  <Override PartName="/ppt/media/image4.jpe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5.jpe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6.jpeg" ContentType="image/jpeg"/>
  <Override PartName="/ppt/notesSlides/notesSlide12.xml" ContentType="application/vnd.openxmlformats-officedocument.presentationml.notesSlide+xml"/>
  <Override PartName="/ppt/media/image7.jpe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Shape 1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100 AD. 炎热，中门开，破烂的人．安静沉着，观众狂欢，看好戏。门又开，饥饿狮，血肉横飞，鲜血四溅，倒在血泊中。这些是谁？呼喊耶稣的名，唱着赞美诗脸上充满属天的平安和喜乐。这些就是基督徒。这是罗马迫害基督徒。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Shape 19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经过被逼迫被分散传道。门徒认识到神的起初完美的旨意。</a:t>
            </a:r>
          </a:p>
          <a:p>
            <a:pPr/>
          </a:p>
          <a:p>
            <a:pPr/>
            <a:r>
              <a:t>彼得说，经文</a:t>
            </a:r>
          </a:p>
          <a:p>
            <a:pPr/>
          </a:p>
          <a:p>
            <a:pPr/>
            <a:r>
              <a:t>因着逼迫 门徒分散，福音按神的拯救计划，向万民传扬，让万民知道耶稣是弥散亚，耶稣就是神。阿们！</a:t>
            </a:r>
          </a:p>
          <a:p>
            <a:p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Shape 2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在撒马利亚：被掳时期，巴比伦为了种族灭绝，撒马利亚，外帮人。绕道，水火不容。</a:t>
            </a:r>
          </a:p>
          <a:p>
            <a:pPr/>
          </a:p>
          <a:p>
            <a:pPr/>
            <a:r>
              <a:t>撒马利亚城，西门因行邪述被称“上帝的大能者”，也是地头蛇。腓利虽然一个是单薄外地人，但因着圣灵没有惧怕，凭耶稣的名行神迹战胜西门，带许多撒马利亚人受洗归主。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Shape 2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荒凉的路上，衣索匹亚女王手下的负责管理国库的太奸：</a:t>
            </a:r>
          </a:p>
          <a:p>
            <a:pPr/>
          </a:p>
          <a:p>
            <a:pPr/>
            <a:r>
              <a:t>外邦民族，黑人，社会地位高，但被岐视因为是太奸，和我们相似。</a:t>
            </a:r>
          </a:p>
          <a:p>
            <a:pPr/>
          </a:p>
          <a:p>
            <a:pPr/>
            <a:r>
              <a:t>敬畏神的心。去耶城敬拜神。好像访问学者。</a:t>
            </a:r>
          </a:p>
          <a:p>
            <a:pPr/>
          </a:p>
          <a:p>
            <a:pPr/>
            <a:r>
              <a:t>回家路上继续诵读赛53。容易进入大脑。</a:t>
            </a:r>
          </a:p>
          <a:p>
            <a:pPr/>
          </a:p>
          <a:p>
            <a:pPr/>
            <a:r>
              <a:t>圣灵吩咐腓利＂赶（跑）（麻烦，很热，何人）上去贴近那辆马车＂</a:t>
            </a:r>
          </a:p>
          <a:p>
            <a:pPr/>
          </a:p>
          <a:p>
            <a:pPr/>
            <a:r>
              <a:t>是否圣灵也吩咐我们在餐馆，超市，车站去与人讲耶稣？IOWA，席？</a:t>
            </a:r>
          </a:p>
          <a:p>
            <a:pPr/>
          </a:p>
          <a:p>
            <a:pPr/>
            <a:r>
              <a:t>“他說：「沒有人指點我，我怎能明白呢？」他就請腓利上車和他一起坐。”  徒8：31我们也需要装备圣经知识随时可以回答问题。”</a:t>
            </a:r>
          </a:p>
          <a:p>
            <a:pPr/>
          </a:p>
          <a:p>
            <a:pPr/>
            <a:r>
              <a:t>二人正往前走，到了有水的地方，大监的难题解决了，决志信主。太监说：「看哪，这里有水，我受洗有什么妨碍呢？」“使徒行传 8:36 妨碍：有什么阻碍我成基督徒？犹太人排外，我是外邦人，大奸（有缺陷的不能去神的殿），管账的罪人行吗？欢欢喜喜</a:t>
            </a:r>
          </a:p>
          <a:p>
            <a:p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1" name="Shape 2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不仅，耶，撒，犹，地极，全世界</a:t>
            </a:r>
          </a:p>
          <a:p>
            <a:pPr/>
          </a:p>
          <a:p>
            <a:pPr/>
            <a:r>
              <a:t>彼得和保罗，罗马殉道，保罗砸头，康斯坦丁，AD305当上罗马王 313 AD成国教。一个原因之一消灭不了，越灭越多，100多年的迫害，罗马基督徒＇甚至上层官员增加到10%人口。另一原因康斯坦丁在312 AD，Milvian桥打仗，很大的十字架挂在空中．边上写着“靠这记号你定得服” 为此十字军就以这记号命名。神插手了。象逼迫变祝福。</a:t>
            </a:r>
          </a:p>
          <a:p>
            <a:pPr/>
          </a:p>
          <a:p>
            <a:pPr/>
            <a:r>
              <a:t>一切都在神的掌管中，祂的旨意。福音从耶路撒冷，到罗马，到我们华人。殉道者的血，福音的种子，一切都在神的掌管中，从一个渔村开始，经过最残酷的逼迫，教会反而增长，成为世界最被接受的主流信仰，证明耶稣是又真又活的神，祂的拯救计划必须完成，我们华人基督徒也是在神拯救计划中主要的角色，让我们接过传福音的接力捧继续完成殉道者和欧美传教士，继续把福音传向万民。</a:t>
            </a:r>
          </a:p>
          <a:p>
            <a:pPr/>
          </a:p>
          <a:p>
            <a:pPr/>
            <a:r>
              <a:t>正如”但有一个法利赛人，名叫迦玛列，是众百姓所敬重的教法师，在公会中站起来，…若是出于　神，你们就不能败坏他们，恐怕你们倒是攻击　神了。」“使徒行传 5:34, 39 。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hape 2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没肉体上的逼迫，定会有苦难和不舒适。走出舒适区不容易。人的本性，就是尽力避免不舒适的，所以锻练难，传福音被人讥笑，象腓利主动和太奸搭讪，不怕被人讥笑嘲笑和丢面子。</a:t>
            </a:r>
          </a:p>
          <a:p>
            <a:pPr/>
          </a:p>
          <a:p>
            <a:pPr/>
            <a:r>
              <a:t>会有麻烦，苦难。远处传道水土不服，失眠。有些地区不安全危险地区，政府逼迫。</a:t>
            </a:r>
          </a:p>
          <a:p>
            <a:pPr/>
          </a:p>
          <a:p>
            <a:pPr/>
            <a:r>
              <a:t>抓住任何机会传福音的良机。”夜间，主在异象中对保罗说：「不要怕，只管讲，不要闭口，“使徒行传 18:9 。</a:t>
            </a:r>
          </a:p>
          <a:p>
            <a:pPr/>
          </a:p>
          <a:p>
            <a:pPr/>
            <a:r>
              <a:t>感谢神沒有肉体上的逼迫，不必等有逼迫才不得不走出去。</a:t>
            </a:r>
          </a:p>
          <a:p>
            <a:p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Shape 2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短宣中我感受最大的是无助感，依靠神。害怕？</a:t>
            </a:r>
          </a:p>
          <a:p>
            <a:pPr/>
          </a:p>
          <a:p>
            <a:pPr/>
            <a:r>
              <a:t>求神给胆量”。需要圣灵. 祷告．先寻求神。 经文</a:t>
            </a:r>
          </a:p>
          <a:p>
            <a:pPr/>
          </a:p>
          <a:p>
            <a:pPr/>
            <a:r>
              <a:t>不去有祸了．基督徒最终目标就是传道。真正动力来自信，革非我们传因为我们信，深知所信歌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" name="Shape 2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没有先后。等到掌握语言才跨文化走出去就不可能走出去。</a:t>
            </a:r>
          </a:p>
          <a:p>
            <a:pPr/>
          </a:p>
          <a:p>
            <a:pPr/>
            <a:r>
              <a:t>祷告语言。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0" name="Shape 2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1，也许我们没有预备好，走出去非血气或勉强或面子．</a:t>
            </a:r>
          </a:p>
          <a:p>
            <a:pPr/>
          </a:p>
          <a:p>
            <a:pPr/>
            <a:r>
              <a:t>但如果我们有一颗真正爱神的心，真爱一定会尽力做神，我们的主人所喜悦的，而非我们喜悦的。</a:t>
            </a:r>
          </a:p>
          <a:p>
            <a:pPr/>
          </a:p>
          <a:p>
            <a:pPr/>
            <a:r>
              <a:t>”其实，我叫你存立，是特要向你显我的大能，并要使我的名传遍天下。保罗曾说得时不得时都要为主传福音．他是欠福音的债。</a:t>
            </a:r>
          </a:p>
          <a:p>
            <a:pPr/>
          </a:p>
          <a:p>
            <a:pPr/>
            <a:r>
              <a:t>祷告求神的灵告诉我们应该如何走出去，顺服圣灵的工作。</a:t>
            </a:r>
          </a:p>
          <a:p>
            <a:pPr/>
          </a:p>
          <a:p>
            <a:pPr/>
            <a:r>
              <a:t>2，有不少弟兄姐妹身体上有限，同样可以走出去，他们的短信，电话，祷告和金钱能够为福音传播摆上。成为宣教士的支持后盾。我母亲。神的灵会与我们同在保护我们。做守望的事工。</a:t>
            </a:r>
          </a:p>
          <a:p>
            <a:p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4" name="Shape 2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门徒们去了，腓利行了，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hape 2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/>
          </a:p>
          <a:p>
            <a:pPr/>
            <a:r>
              <a:t>尼加拉瀑布 Charles blondin,法国走钢绳，9/1/1860 第一个人走钢绳跨尼加拉，从美到加拿大1/4 英里，高160尺，两岸群众，来回多次，一次背大包，一次骑自行车，在黑暗中，蒙眼。有一次拿着锅一边炒蛋一边走钢绳，群众吹呼。又有一次推小车，装满土豆。问围观的群众，谁相信他能推小车装人过，群众当然相信你！Blondin说，ok，谁来进小车？说这话的人就溜了。</a:t>
            </a:r>
          </a:p>
          <a:p>
            <a:pPr/>
          </a:p>
          <a:p>
            <a:pPr/>
            <a:r>
              <a:t>口头说信但他们的行动让我们看见其实是不信的。信神同样。今年教会主题走出去如何走出去：带着神的命令，传福音的心走向社区，学校，超市，工作场所，东肯，洪都拉斯，印度，东南亚等。做个传福音的有心人。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Shape 1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Tertullian, 2 AD牧者，说了这名言。</a:t>
            </a:r>
          </a:p>
          <a:p>
            <a:pPr/>
          </a:p>
          <a:p>
            <a:pPr/>
            <a:r>
              <a:t>向罗马帝国说：我们不是一种政治运动，你不可能把我们消灭。这就是为什么你越要杀死我们我们的人越来越多。因为那些看到我们无辜的被杀，他们会问为什么，为什么被如此残忍宰杀，为什么他们的脸充满平安，当他问这些问题时，他们会加入我们的行列。</a:t>
            </a:r>
          </a:p>
          <a:p>
            <a:pPr/>
          </a:p>
          <a:p>
            <a:pPr/>
            <a:r>
              <a:t>很多旁观者包括罗马士兵和罗马公民看了后成为基督徒。很多人因殉道者归向神。1:2</a:t>
            </a:r>
          </a:p>
          <a:p>
            <a:pPr/>
          </a:p>
          <a:p>
            <a:pPr/>
            <a:r>
              <a:t>古今逼迫者发现共同的现象，越逼迫越兴旺。今天，世上没有一个人不知道耶稣的名子。基督教信仰是世界的最多人的信仰</a:t>
            </a:r>
          </a:p>
          <a:p>
            <a:pPr/>
          </a:p>
          <a:p>
            <a:pPr/>
            <a:r>
              <a:t>感谢神通过那些殉道者把福音传给了我们这远方的华人。同时也把这传福音的接力棒交在我们手中。求神用这段圣经最次提醒我们21世纪的华人基督徒的使命是什么。如何在这条道上继往直前，不负殉道者，不负耶稣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9" name="Shape 1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大逼迫，早有，4-5章，公会变本加厉，逮捕司提反，他向公会回顾犹大历史来证明耶稣是弥撒亚，最后说：以上</a:t>
            </a:r>
          </a:p>
          <a:p>
            <a:pPr/>
          </a:p>
          <a:p>
            <a:pPr/>
            <a:r>
              <a:t>中信仰三大支柱，圣殿，摩西，律法。触底线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Shape 1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第一位殉道，后人榜样</a:t>
            </a:r>
          </a:p>
          <a:p>
            <a:pPr/>
          </a:p>
          <a:p>
            <a:pPr/>
            <a:r>
              <a:t>minic耶稣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hape 1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被杀时，扫罗在旁</a:t>
            </a:r>
          </a:p>
          <a:p>
            <a:pPr/>
          </a:p>
          <a:p>
            <a:pPr/>
            <a:r>
              <a:t>文革时。田牧师，我藏圣经。”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hape 17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为何迫害基督徒？圣经教导助人为乐，爱仇人，不用暴力，顺服掌权人，甚至付税</a:t>
            </a:r>
          </a:p>
          <a:p>
            <a:pPr/>
          </a:p>
          <a:p>
            <a:pPr/>
            <a:r>
              <a:t>经文</a:t>
            </a:r>
          </a:p>
          <a:p>
            <a:pPr/>
          </a:p>
          <a:p>
            <a:pPr/>
            <a:r>
              <a:t>为什么？在基督里敬虔的信徒，和这世界格格不入。不同流合污就会受排挤，受逼迫，</a:t>
            </a:r>
          </a:p>
          <a:p>
            <a:pPr/>
            <a:r>
              <a:t>对腐败的宗教领袖更是极大的危险。当敬虔基督徒宗教领袖指出不符合神的事时，定会受逼迫。施洗约翰。</a:t>
            </a:r>
          </a:p>
          <a:p>
            <a:pPr/>
          </a:p>
          <a:p>
            <a:pPr/>
            <a:r>
              <a:t>有否回国和新朋好友传福音？以前都穿一条裤子，不敢讲？如讲可以被嘲笑孤立。</a:t>
            </a:r>
          </a:p>
          <a:p>
            <a:pPr/>
          </a:p>
          <a:p>
            <a:pPr/>
            <a:r>
              <a:t>或在学校和工作单位，因基督向罪提出异议和挑战，为此会受同事朋友冷眼，排挤，甚至社会上的逼迫。</a:t>
            </a:r>
          </a:p>
          <a:p>
            <a:pPr/>
          </a:p>
          <a:p>
            <a:pPr/>
            <a:r>
              <a:t>保罗在加拉太书5章提出十字架会令人讨厌的．圣经会让世人讨厌真福音一定会对付罪，罪人一定会觉得讨厌。如果我们把福音令罪人讨厌的部分挪去那福音救恩大能就不存在了。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hape 1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1，犹太教为主流，注重摩西五经，遍离真理，律法主义</a:t>
            </a:r>
          </a:p>
          <a:p>
            <a:pPr/>
          </a:p>
          <a:p>
            <a:pPr/>
            <a:r>
              <a:t>在加利利鱼村附近，一群人无学问的小民，领头的是一个名叫耶稣的，称自己是弥散亚，旧约中预言（降临节）。大胆的挑战主流宗教，耶稣称自己为神的儿子，犹太教觉得是亵渎神．且需铲除。耶稣抨击主流宗教的腐败和虚伪等等，耶稣曾称宗教领袖是假貌伪善。</a:t>
            </a:r>
          </a:p>
          <a:p>
            <a:pPr/>
          </a:p>
          <a:p>
            <a:pPr/>
            <a:r>
              <a:t>统治阶级维护他们利益不可能接受耶稣，更开始对耶稣和他的门徒迫害。</a:t>
            </a:r>
          </a:p>
          <a:p>
            <a:p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hape 1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门徒不愿走出去。</a:t>
            </a:r>
          </a:p>
          <a:p>
            <a:pPr/>
          </a:p>
          <a:p>
            <a:pPr/>
            <a:r>
              <a:t>起先不願離耶城，只在耶穌撒冷傳道，雖逼迫在司提反前已經有了。彼得約翰被逼迫（徒4，5）恐嚇，下監獄，鞭打。雖耶稣早已指示他们要走出耶路撒冷向远处和外邦人传道。徒8 ：1和太28。二个原因不离耶城，</a:t>
            </a:r>
          </a:p>
          <a:p>
            <a:pPr/>
          </a:p>
          <a:p>
            <a:pPr/>
            <a:r>
              <a:t>1，耶路撒冷是家，舒适圈。一线城市，方便，朋友和家人。走耶城麻烦。</a:t>
            </a:r>
          </a:p>
          <a:p>
            <a:pPr/>
          </a:p>
          <a:p>
            <a:pPr/>
            <a:r>
              <a:t>2，耶和华神是以色列人的神。祝福犹太民族。有一段圣经可以看出”那些因司提反的事遭患难四散的门徒直走到腓尼基和塞浦路斯，并安提阿；他们不向别人讲道，只向犹太人传福音。彼得也是如此。</a:t>
            </a:r>
          </a:p>
          <a:p>
            <a:pPr/>
          </a:p>
          <a:p>
            <a:pPr/>
            <a:r>
              <a:t>我们的舒适区。我们也觉得传福音给华人就够了．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hape 1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逼迫决不出于神，神利用逼迫，使走出去，为达对万民的拯救计划．神的意念高过世人的意念.苦难成祝福</a:t>
            </a:r>
          </a:p>
          <a:p>
            <a:pPr/>
          </a:p>
          <a:p>
            <a:pPr/>
            <a:r>
              <a:t>经文</a:t>
            </a:r>
          </a:p>
          <a:p>
            <a:pPr/>
          </a:p>
          <a:p>
            <a:pPr/>
            <a:r>
              <a:t>神最先拣选是犹太，但目的是通过犹太把福音传到地极，传到万民。</a:t>
            </a:r>
          </a:p>
          <a:p>
            <a:pPr/>
          </a:p>
          <a:p>
            <a:pPr/>
          </a:p>
          <a:p>
            <a:pPr/>
            <a:r>
              <a:t>经文</a:t>
            </a:r>
          </a:p>
          <a:p>
            <a:pPr/>
            <a:r>
              <a:t>地极当初是罗马。</a:t>
            </a:r>
          </a:p>
          <a:p>
            <a:pPr/>
          </a:p>
          <a:p>
            <a:pPr/>
            <a:r>
              <a:t>门徒被分散成全了神的旨意和命令，分散的原文是撒种是一个字。</a:t>
            </a:r>
          </a:p>
          <a:p>
            <a:pPr/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952500" y="9245600"/>
            <a:ext cx="224989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Line"/>
          <p:cNvSpPr/>
          <p:nvPr/>
        </p:nvSpPr>
        <p:spPr>
          <a:xfrm>
            <a:off x="952500" y="5765800"/>
            <a:ext cx="2250003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Line"/>
          <p:cNvSpPr/>
          <p:nvPr/>
        </p:nvSpPr>
        <p:spPr>
          <a:xfrm flipV="1">
            <a:off x="14989317" y="6339647"/>
            <a:ext cx="1" cy="231012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Lorem Ipsum Dolor"/>
          <p:cNvSpPr txBox="1"/>
          <p:nvPr>
            <p:ph type="body" sz="quarter" idx="21"/>
          </p:nvPr>
        </p:nvSpPr>
        <p:spPr>
          <a:xfrm>
            <a:off x="952500" y="4965700"/>
            <a:ext cx="13500100" cy="635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</a:lstStyle>
          <a:p>
            <a:pPr/>
            <a:r>
              <a:t>Lorem Ipsum Dolor</a:t>
            </a:r>
          </a:p>
        </p:txBody>
      </p:sp>
      <p:sp>
        <p:nvSpPr>
          <p:cNvPr id="17" name="Title Text"/>
          <p:cNvSpPr txBox="1"/>
          <p:nvPr>
            <p:ph type="title"/>
          </p:nvPr>
        </p:nvSpPr>
        <p:spPr>
          <a:xfrm>
            <a:off x="952500" y="5829300"/>
            <a:ext cx="13500100" cy="33401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18" name="Body Level One…"/>
          <p:cNvSpPr txBox="1"/>
          <p:nvPr>
            <p:ph type="body" sz="quarter" idx="1"/>
          </p:nvPr>
        </p:nvSpPr>
        <p:spPr>
          <a:xfrm>
            <a:off x="15532100" y="5829300"/>
            <a:ext cx="7950200" cy="3340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990600" y="8420100"/>
            <a:ext cx="22390100" cy="812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700"/>
              </a:spcBef>
              <a:buClrTx/>
              <a:buSzTx/>
              <a:buFontTx/>
              <a:buNone/>
              <a:defRPr i="1" sz="4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74900" y="6000750"/>
            <a:ext cx="196215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Image"/>
          <p:cNvSpPr/>
          <p:nvPr>
            <p:ph type="pic" idx="21"/>
          </p:nvPr>
        </p:nvSpPr>
        <p:spPr>
          <a:xfrm>
            <a:off x="0" y="-2654300"/>
            <a:ext cx="24384000" cy="17153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"/>
          <p:cNvSpPr/>
          <p:nvPr/>
        </p:nvSpPr>
        <p:spPr>
          <a:xfrm flipV="1">
            <a:off x="14989317" y="9919062"/>
            <a:ext cx="1" cy="231013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Line"/>
          <p:cNvSpPr/>
          <p:nvPr/>
        </p:nvSpPr>
        <p:spPr>
          <a:xfrm>
            <a:off x="952500" y="12801600"/>
            <a:ext cx="224989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Line"/>
          <p:cNvSpPr/>
          <p:nvPr/>
        </p:nvSpPr>
        <p:spPr>
          <a:xfrm>
            <a:off x="952500" y="9321800"/>
            <a:ext cx="2250003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" name="Line"/>
          <p:cNvSpPr/>
          <p:nvPr/>
        </p:nvSpPr>
        <p:spPr>
          <a:xfrm flipV="1">
            <a:off x="14989317" y="9919062"/>
            <a:ext cx="1" cy="231013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Lorem Ipsum Dolor"/>
          <p:cNvSpPr txBox="1"/>
          <p:nvPr>
            <p:ph type="body" sz="quarter" idx="21"/>
          </p:nvPr>
        </p:nvSpPr>
        <p:spPr>
          <a:xfrm>
            <a:off x="952500" y="8610600"/>
            <a:ext cx="13500100" cy="635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</a:lstStyle>
          <a:p>
            <a:pPr/>
            <a:r>
              <a:t>Lorem Ipsum Dolor</a:t>
            </a:r>
          </a:p>
        </p:txBody>
      </p:sp>
      <p:sp>
        <p:nvSpPr>
          <p:cNvPr id="31" name="Image"/>
          <p:cNvSpPr/>
          <p:nvPr>
            <p:ph type="pic" idx="22"/>
          </p:nvPr>
        </p:nvSpPr>
        <p:spPr>
          <a:xfrm>
            <a:off x="952500" y="-1460500"/>
            <a:ext cx="22479000" cy="13893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2" name="Title Text"/>
          <p:cNvSpPr txBox="1"/>
          <p:nvPr>
            <p:ph type="title"/>
          </p:nvPr>
        </p:nvSpPr>
        <p:spPr>
          <a:xfrm>
            <a:off x="952500" y="9398000"/>
            <a:ext cx="13500100" cy="33401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sz="quarter" idx="1"/>
          </p:nvPr>
        </p:nvSpPr>
        <p:spPr>
          <a:xfrm>
            <a:off x="15532100" y="9398000"/>
            <a:ext cx="7950200" cy="3340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/>
          <p:nvPr>
            <p:ph type="title"/>
          </p:nvPr>
        </p:nvSpPr>
        <p:spPr>
          <a:xfrm>
            <a:off x="952500" y="5194300"/>
            <a:ext cx="22479000" cy="33401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952500" y="6858000"/>
            <a:ext cx="106432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Line"/>
          <p:cNvSpPr/>
          <p:nvPr/>
        </p:nvSpPr>
        <p:spPr>
          <a:xfrm>
            <a:off x="952500" y="3898900"/>
            <a:ext cx="1064309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" name="Lorem Ipsum Dolor"/>
          <p:cNvSpPr txBox="1"/>
          <p:nvPr>
            <p:ph type="body" sz="quarter" idx="21"/>
          </p:nvPr>
        </p:nvSpPr>
        <p:spPr>
          <a:xfrm>
            <a:off x="952500" y="3124200"/>
            <a:ext cx="106426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</a:lstStyle>
          <a:p>
            <a:pPr/>
            <a:r>
              <a:t>Lorem Ipsum Dolor</a:t>
            </a:r>
          </a:p>
        </p:txBody>
      </p:sp>
      <p:sp>
        <p:nvSpPr>
          <p:cNvPr id="52" name="Image"/>
          <p:cNvSpPr/>
          <p:nvPr>
            <p:ph type="pic" idx="22"/>
          </p:nvPr>
        </p:nvSpPr>
        <p:spPr>
          <a:xfrm>
            <a:off x="12534900" y="-1651000"/>
            <a:ext cx="10799069" cy="15824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/>
          <a:lstStyle>
            <a:lvl1pPr algn="l">
              <a:defRPr sz="78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952500" y="7086600"/>
            <a:ext cx="10642600" cy="5638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Line"/>
          <p:cNvSpPr/>
          <p:nvPr/>
        </p:nvSpPr>
        <p:spPr>
          <a:xfrm>
            <a:off x="952500" y="3048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1" name="Line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Line"/>
          <p:cNvSpPr/>
          <p:nvPr/>
        </p:nvSpPr>
        <p:spPr>
          <a:xfrm>
            <a:off x="952500" y="3048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2" name="Line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3" name="Image"/>
          <p:cNvSpPr/>
          <p:nvPr>
            <p:ph type="pic" idx="21"/>
          </p:nvPr>
        </p:nvSpPr>
        <p:spPr>
          <a:xfrm>
            <a:off x="12636500" y="-2413000"/>
            <a:ext cx="11024412" cy="16154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952500" y="3797300"/>
            <a:ext cx="10909300" cy="8928100"/>
          </a:xfrm>
          <a:prstGeom prst="rect">
            <a:avLst/>
          </a:prstGeom>
        </p:spPr>
        <p:txBody>
          <a:bodyPr/>
          <a:lstStyle>
            <a:lvl1pPr marL="508000" indent="-508000">
              <a:spcBef>
                <a:spcPts val="2500"/>
              </a:spcBef>
              <a:buSzPct val="65000"/>
              <a:defRPr sz="4200"/>
            </a:lvl1pPr>
            <a:lvl2pPr marL="1016000" indent="-508000">
              <a:spcBef>
                <a:spcPts val="2500"/>
              </a:spcBef>
              <a:buSzPct val="65000"/>
              <a:defRPr sz="4200"/>
            </a:lvl2pPr>
            <a:lvl3pPr marL="1524000" indent="-508000">
              <a:spcBef>
                <a:spcPts val="2500"/>
              </a:spcBef>
              <a:buSzPct val="65000"/>
              <a:defRPr sz="4200"/>
            </a:lvl3pPr>
            <a:lvl4pPr marL="2032000" indent="-508000">
              <a:spcBef>
                <a:spcPts val="2500"/>
              </a:spcBef>
              <a:buSzPct val="65000"/>
              <a:defRPr sz="4200"/>
            </a:lvl4pPr>
            <a:lvl5pPr marL="2540000" indent="-508000">
              <a:spcBef>
                <a:spcPts val="2500"/>
              </a:spcBef>
              <a:buSzPct val="65000"/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952500" y="1778000"/>
            <a:ext cx="22479000" cy="10147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mage"/>
          <p:cNvSpPr/>
          <p:nvPr>
            <p:ph type="pic" sz="half" idx="21"/>
          </p:nvPr>
        </p:nvSpPr>
        <p:spPr>
          <a:xfrm>
            <a:off x="12232231" y="6024722"/>
            <a:ext cx="11497993" cy="808851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Image"/>
          <p:cNvSpPr/>
          <p:nvPr>
            <p:ph type="pic" sz="half" idx="22"/>
          </p:nvPr>
        </p:nvSpPr>
        <p:spPr>
          <a:xfrm>
            <a:off x="12349986" y="635000"/>
            <a:ext cx="11226801" cy="6807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Image"/>
          <p:cNvSpPr/>
          <p:nvPr>
            <p:ph type="pic" idx="23"/>
          </p:nvPr>
        </p:nvSpPr>
        <p:spPr>
          <a:xfrm>
            <a:off x="730989" y="-2438400"/>
            <a:ext cx="11050413" cy="16192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952500" y="30607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Line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952500" y="1143000"/>
            <a:ext cx="22479000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952500" y="3695700"/>
            <a:ext cx="22479000" cy="857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11976100" y="13017500"/>
            <a:ext cx="419100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4C494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1219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828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2438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30480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3657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4267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4876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5486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jpeg"/><Relationship Id="rId4" Type="http://schemas.openxmlformats.org/officeDocument/2006/relationships/image" Target="../media/image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殉道者的血是福音的种子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殉道者的血是福音的种子</a:t>
            </a:r>
          </a:p>
        </p:txBody>
      </p:sp>
      <p:sp>
        <p:nvSpPr>
          <p:cNvPr id="138" name="使徒行传 7-8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6500"/>
            </a:lvl1pPr>
          </a:lstStyle>
          <a:p>
            <a:pPr/>
            <a:r>
              <a:t>使徒行传 7-8</a:t>
            </a:r>
          </a:p>
        </p:txBody>
      </p:sp>
      <p:sp>
        <p:nvSpPr>
          <p:cNvPr id="139" name="Arthur Yin 3/17/2024"/>
          <p:cNvSpPr txBox="1"/>
          <p:nvPr/>
        </p:nvSpPr>
        <p:spPr>
          <a:xfrm>
            <a:off x="952500" y="9321800"/>
            <a:ext cx="135001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10000"/>
              </a:lnSpc>
              <a:defRPr i="1"/>
            </a:lvl1pPr>
          </a:lstStyle>
          <a:p>
            <a:pPr/>
            <a:r>
              <a:t>Arthur Yin 3/17/2024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扫罗也喜悦 (actively approve) 他被害。 扫罗却残害 (destroy like a wild boar) 教会，进各人的家，拉着男女下在监里。使徒行传 7:60b, 8:3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742950">
              <a:spcBef>
                <a:spcPts val="2700"/>
              </a:spcBef>
              <a:buClrTx/>
              <a:buSzTx/>
              <a:buFontTx/>
              <a:buNone/>
              <a:defRPr sz="9089"/>
            </a:lvl1pPr>
          </a:lstStyle>
          <a:p>
            <a:pPr/>
            <a:r>
              <a:t>扫罗也喜悦 (actively approve) 他被害。 扫罗却残害 (destroy like a wild boar) 教会，进各人的家，拉着男女下在监里。使徒行传 7:60b, 8:3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二. 逼迫的原因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二. 逼迫的原因</a:t>
            </a:r>
          </a:p>
        </p:txBody>
      </p:sp>
      <p:sp>
        <p:nvSpPr>
          <p:cNvPr id="175" name="对道德标准和错误的信仰挑战:  ”……凡立志在基督耶稣里敬虔度日的也都要受逼迫。“ 提摩太后书 3:1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1" marL="1898650" indent="-1073150">
              <a:buClrTx/>
              <a:buSzPct val="100000"/>
              <a:buFontTx/>
              <a:buAutoNum type="arabicPeriod" startAt="1"/>
              <a:defRPr sz="8500"/>
            </a:pPr>
            <a:r>
              <a:t>对道德标准和错误的信仰挑战:  ”……凡立志在基督耶稣里敬虔度日的也都要受逼迫。“ 提摩太后书 3:12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对统治者挑战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1" marL="1898650" indent="-1073150">
              <a:buClrTx/>
              <a:buSzPct val="100000"/>
              <a:buFontTx/>
              <a:buAutoNum type="arabicPeriod" startAt="1"/>
              <a:defRPr sz="8500"/>
            </a:pPr>
          </a:p>
          <a:p>
            <a:pPr lvl="1" marL="1898650" indent="-1073150">
              <a:buClrTx/>
              <a:buSzPct val="100000"/>
              <a:buFontTx/>
              <a:buAutoNum type="arabicPeriod" startAt="2"/>
              <a:defRPr sz="8500"/>
            </a:pPr>
            <a:r>
              <a:t>对统治者挑战</a:t>
            </a:r>
          </a:p>
        </p:txBody>
      </p:sp>
      <p:sp>
        <p:nvSpPr>
          <p:cNvPr id="180" name="二. 逼迫的原因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二. 逼迫的原因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三. 逼迫后果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三. 逼迫后果</a:t>
            </a:r>
          </a:p>
        </p:txBody>
      </p:sp>
      <p:sp>
        <p:nvSpPr>
          <p:cNvPr id="185" name="逼迫前…"/>
          <p:cNvSpPr txBox="1"/>
          <p:nvPr>
            <p:ph type="body" idx="1"/>
          </p:nvPr>
        </p:nvSpPr>
        <p:spPr>
          <a:xfrm>
            <a:off x="960460" y="3702050"/>
            <a:ext cx="22479001" cy="8572500"/>
          </a:xfrm>
          <a:prstGeom prst="rect">
            <a:avLst/>
          </a:prstGeom>
        </p:spPr>
        <p:txBody>
          <a:bodyPr/>
          <a:lstStyle/>
          <a:p>
            <a:pPr marL="1073150" indent="-1073150">
              <a:buClrTx/>
              <a:buSzPct val="100000"/>
              <a:buFontTx/>
              <a:buAutoNum type="alphaUcPeriod" startAt="1"/>
              <a:defRPr sz="6500"/>
            </a:pPr>
            <a:r>
              <a:t>逼迫前</a:t>
            </a:r>
          </a:p>
          <a:p>
            <a:pPr marL="0" indent="0">
              <a:buClrTx/>
              <a:buSzTx/>
              <a:buFontTx/>
              <a:buNone/>
              <a:defRPr sz="6500"/>
            </a:pPr>
            <a:r>
              <a:t>1. 舒适圈</a:t>
            </a:r>
          </a:p>
          <a:p>
            <a:pPr marL="0" indent="0">
              <a:buClrTx/>
              <a:buSzTx/>
              <a:buFontTx/>
              <a:buNone/>
              <a:defRPr sz="6500"/>
            </a:pPr>
            <a:r>
              <a:t>2. 面向犹大人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三. 逼迫后果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三. 逼迫后果</a:t>
            </a:r>
          </a:p>
        </p:txBody>
      </p:sp>
      <p:sp>
        <p:nvSpPr>
          <p:cNvPr id="190" name="B. 逼迫后…"/>
          <p:cNvSpPr txBox="1"/>
          <p:nvPr>
            <p:ph type="body" idx="1"/>
          </p:nvPr>
        </p:nvSpPr>
        <p:spPr>
          <a:xfrm>
            <a:off x="960460" y="3289300"/>
            <a:ext cx="22479001" cy="10044907"/>
          </a:xfrm>
          <a:prstGeom prst="rect">
            <a:avLst/>
          </a:prstGeom>
        </p:spPr>
        <p:txBody>
          <a:bodyPr/>
          <a:lstStyle/>
          <a:p>
            <a:pPr marL="0" indent="0" defTabSz="536575">
              <a:spcBef>
                <a:spcPts val="2000"/>
              </a:spcBef>
              <a:buClrTx/>
              <a:buSzTx/>
              <a:buFontTx/>
              <a:buNone/>
              <a:defRPr sz="4744"/>
            </a:pPr>
            <a:r>
              <a:t>B. 逼迫后</a:t>
            </a:r>
          </a:p>
          <a:p>
            <a:pPr marL="0" indent="0" defTabSz="536575">
              <a:spcBef>
                <a:spcPts val="2000"/>
              </a:spcBef>
              <a:buClrTx/>
              <a:buSzTx/>
              <a:buFontTx/>
              <a:buNone/>
              <a:defRPr sz="4744"/>
            </a:pPr>
            <a:r>
              <a:t>1. 神掌权: </a:t>
            </a:r>
          </a:p>
          <a:p>
            <a:pPr lvl="1" marL="0" indent="0" defTabSz="536575">
              <a:spcBef>
                <a:spcPts val="2000"/>
              </a:spcBef>
              <a:buClrTx/>
              <a:buSzTx/>
              <a:buFontTx/>
              <a:buNone/>
              <a:defRPr sz="4744"/>
            </a:pPr>
            <a:r>
              <a:t>从前你们的意思是要害我，但神的意思原是好的，要保全许多人的性命，成就今日的光景。创世记 50:20 </a:t>
            </a:r>
          </a:p>
          <a:p>
            <a:pPr lvl="1" marL="0" indent="0" defTabSz="536575">
              <a:spcBef>
                <a:spcPts val="2000"/>
              </a:spcBef>
              <a:buClrTx/>
              <a:buSzTx/>
              <a:buFontTx/>
              <a:buNone/>
              <a:defRPr sz="4744"/>
            </a:pPr>
            <a:r>
              <a:t>”从这日起，耶路撒冷的教会大遭逼迫，除了使徒以外，门徒都分散在犹太和撒马利亚各处。“使徒行传 8:1 </a:t>
            </a:r>
          </a:p>
          <a:p>
            <a:pPr lvl="1" marL="0" indent="0" defTabSz="536575">
              <a:spcBef>
                <a:spcPts val="2000"/>
              </a:spcBef>
              <a:buClrTx/>
              <a:buSzTx/>
              <a:buFontTx/>
              <a:buNone/>
              <a:defRPr sz="4744"/>
            </a:pPr>
            <a:r>
              <a:t>但圣灵降临在你们身上，你们就必得着能力，并要在耶路撒冷、犹太全地，和撒马利亚，直到地极，作我的见证。」“使徒行传 1:8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「这样看来， 神也赐恩给外邦人，叫他们悔改得生命了。」使徒行传 11:18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676909">
              <a:spcBef>
                <a:spcPts val="2500"/>
              </a:spcBef>
              <a:buClrTx/>
              <a:buSzTx/>
              <a:buFontTx/>
              <a:buNone/>
              <a:defRPr sz="8282"/>
            </a:pPr>
            <a:r>
              <a:t>「这样看来，　神也赐恩给外邦人，叫他们悔改得生命了。」使徒行传 11:18</a:t>
            </a:r>
          </a:p>
          <a:p>
            <a:pPr marL="0" indent="0" defTabSz="676909">
              <a:spcBef>
                <a:spcPts val="2500"/>
              </a:spcBef>
              <a:buClrTx/>
              <a:buSzTx/>
              <a:buFontTx/>
              <a:buNone/>
              <a:defRPr sz="8282"/>
            </a:pPr>
            <a:r>
              <a:t>「我真看出神是不偏待人。 原来，各国中那敬畏主、行义的人都为主所悦纳。使徒行传 10:34-35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G_1101.jpg" descr="IMG_110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83872" y="0"/>
            <a:ext cx="8979456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2.  腓利的见证…"/>
          <p:cNvSpPr txBox="1"/>
          <p:nvPr/>
        </p:nvSpPr>
        <p:spPr>
          <a:xfrm>
            <a:off x="1122660" y="1568449"/>
            <a:ext cx="9870480" cy="834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100"/>
            </a:pPr>
            <a:r>
              <a:t>2.  腓利的见证</a:t>
            </a:r>
          </a:p>
          <a:p>
            <a:pPr algn="l">
              <a:defRPr sz="10100"/>
            </a:pPr>
          </a:p>
          <a:p>
            <a:pPr algn="l">
              <a:defRPr sz="10100"/>
            </a:pPr>
            <a:r>
              <a:t>在撒马利亚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2.  腓利的见证…"/>
          <p:cNvSpPr txBox="1"/>
          <p:nvPr/>
        </p:nvSpPr>
        <p:spPr>
          <a:xfrm>
            <a:off x="767060" y="2628899"/>
            <a:ext cx="9870480" cy="551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100"/>
            </a:pPr>
            <a:r>
              <a:t>2.  腓利的见证</a:t>
            </a:r>
          </a:p>
          <a:p>
            <a:pPr algn="l">
              <a:defRPr sz="10100"/>
            </a:pPr>
          </a:p>
          <a:p>
            <a:pPr algn="l">
              <a:defRPr sz="10100"/>
            </a:pPr>
            <a:r>
              <a:t>在犹大</a:t>
            </a:r>
          </a:p>
        </p:txBody>
      </p:sp>
      <p:pic>
        <p:nvPicPr>
          <p:cNvPr id="204" name="IMG_1106.jpg" descr="IMG_110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19348" y="2106708"/>
            <a:ext cx="13920811" cy="95025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3. 福音广传"/>
          <p:cNvSpPr txBox="1"/>
          <p:nvPr/>
        </p:nvSpPr>
        <p:spPr>
          <a:xfrm>
            <a:off x="767060" y="2428874"/>
            <a:ext cx="9870480" cy="5911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100"/>
            </a:pPr>
            <a:r>
              <a:t>3. 福音广传</a:t>
            </a:r>
          </a:p>
          <a:p>
            <a:pPr algn="l">
              <a:defRPr sz="10100"/>
            </a:pPr>
          </a:p>
        </p:txBody>
      </p:sp>
      <p:pic>
        <p:nvPicPr>
          <p:cNvPr id="209" name="IMG_8811.PNG" descr="IMG_8811.PNG"/>
          <p:cNvPicPr>
            <a:picLocks noChangeAspect="1"/>
          </p:cNvPicPr>
          <p:nvPr/>
        </p:nvPicPr>
        <p:blipFill>
          <a:blip r:embed="rId3">
            <a:extLst/>
          </a:blip>
          <a:srcRect l="0" t="16608" r="0" b="16608"/>
          <a:stretch>
            <a:fillRect/>
          </a:stretch>
        </p:blipFill>
        <p:spPr>
          <a:xfrm>
            <a:off x="11461419" y="1142206"/>
            <a:ext cx="7909926" cy="11431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四. 对我们今天传福音指导意义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42950">
              <a:spcBef>
                <a:spcPts val="2000"/>
              </a:spcBef>
              <a:defRPr sz="8820"/>
            </a:lvl1pPr>
          </a:lstStyle>
          <a:p>
            <a:pPr/>
            <a:r>
              <a:t>四. 对我们今天传福音指导意义</a:t>
            </a:r>
          </a:p>
        </p:txBody>
      </p:sp>
      <p:sp>
        <p:nvSpPr>
          <p:cNvPr id="214" name="A. 走出舒适圈…"/>
          <p:cNvSpPr txBox="1"/>
          <p:nvPr>
            <p:ph type="body" idx="1"/>
          </p:nvPr>
        </p:nvSpPr>
        <p:spPr>
          <a:xfrm>
            <a:off x="952500" y="3695700"/>
            <a:ext cx="22479000" cy="9611916"/>
          </a:xfrm>
          <a:prstGeom prst="rect">
            <a:avLst/>
          </a:prstGeom>
        </p:spPr>
        <p:txBody>
          <a:bodyPr/>
          <a:lstStyle/>
          <a:p>
            <a:pPr marL="0" indent="0" defTabSz="544830">
              <a:spcBef>
                <a:spcPts val="1600"/>
              </a:spcBef>
              <a:buClrTx/>
              <a:buSzTx/>
              <a:buFontTx/>
              <a:buNone/>
              <a:defRPr sz="4950"/>
            </a:pPr>
            <a:r>
              <a:t>A. 走出舒适圈</a:t>
            </a:r>
          </a:p>
          <a:p>
            <a:pPr marL="0" indent="0" defTabSz="544830">
              <a:spcBef>
                <a:spcPts val="1600"/>
              </a:spcBef>
              <a:buClrTx/>
              <a:buSzTx/>
              <a:buFontTx/>
              <a:buNone/>
              <a:defRPr sz="4950"/>
            </a:pPr>
            <a:r>
              <a:t>1. 为传福受苦必须的</a:t>
            </a:r>
          </a:p>
          <a:p>
            <a:pPr marL="0" indent="0" defTabSz="544830">
              <a:spcBef>
                <a:spcPts val="1600"/>
              </a:spcBef>
              <a:buClrTx/>
              <a:buSzTx/>
              <a:buFontTx/>
              <a:buNone/>
              <a:defRPr sz="4950"/>
            </a:pPr>
            <a:r>
              <a:t>耶稣又对众人说：“若有人要跟从我，就当舍己，天天背起他的十字架来跟从我。 因为凡要救自己生命的，必丧掉生命；凡为我丧掉生命的，必救了生命。 人若赚得全世界，却丧了自己、赔上自己，有什么益处呢？ 凡把我和我的道当做可耻的，人子在自己的荣耀里，并天父与圣天使的荣耀里降临的时候，也要把那人当做可耻的。路加福音 9:23-26</a:t>
            </a:r>
          </a:p>
          <a:p>
            <a:pPr marL="0" indent="0" defTabSz="544830">
              <a:spcBef>
                <a:spcPts val="1600"/>
              </a:spcBef>
              <a:buClrTx/>
              <a:buSzTx/>
              <a:buFontTx/>
              <a:buNone/>
              <a:defRPr sz="4950"/>
            </a:pPr>
            <a:r>
              <a:t>夜间，主在异象中对保罗说：「不要怕，只管讲，不要闭口，“使徒行传 18:9 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他们正用石头打的时候，司提反呼吁主说：「求主耶稣接收我的灵魂！」 又跪下大声喊着说：「主啊，不要将这罪归于他们！」说了这话，就睡了。扫罗也喜悦他被害。从这日起，耶路撒冷的教会大遭逼迫，除了使徒以外，门徒都分散在犹太和撒马利亚各处。 有虔诚的人把司提反埋葬了，为他捶胸大哭。 扫罗却残害教会，进各人的家，拉着男女下在监里。 那些分散的人往各处去传道。使徒行传7:59-8:4"/>
          <p:cNvSpPr txBox="1"/>
          <p:nvPr>
            <p:ph type="title"/>
          </p:nvPr>
        </p:nvSpPr>
        <p:spPr>
          <a:xfrm>
            <a:off x="952500" y="2091928"/>
            <a:ext cx="22479000" cy="8950921"/>
          </a:xfrm>
          <a:prstGeom prst="rect">
            <a:avLst/>
          </a:prstGeom>
        </p:spPr>
        <p:txBody>
          <a:bodyPr/>
          <a:lstStyle>
            <a:lvl1pPr defTabSz="734694">
              <a:spcBef>
                <a:spcPts val="2000"/>
              </a:spcBef>
              <a:defRPr sz="5874"/>
            </a:lvl1pPr>
          </a:lstStyle>
          <a:p>
            <a:pPr/>
            <a:r>
              <a:t>他们正用石头打的时候，司提反呼吁主说：「求主耶稣接收我的灵魂！」 又跪下大声喊着说：「主啊，不要将这罪归于他们！」说了这话，就睡了。扫罗也喜悦他被害。从这日起，耶路撒冷的教会大遭逼迫，除了使徒以外，门徒都分散在犹太和撒马利亚各处。 有虔诚的人把司提反埋葬了，为他捶胸大哭。 扫罗却残害教会，进各人的家，拉着男女下在监里。 那些分散的人往各处去传道。使徒行传7:59-8:4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他们恐吓我们，现在求主鉴察，一面叫你仆人大放胆量讲你的道，一面伸出你的手来医治疾病，并且使神迹奇事因着你圣仆耶稣的名行出来。使徒行传 4:29-30。…"/>
          <p:cNvSpPr txBox="1"/>
          <p:nvPr/>
        </p:nvSpPr>
        <p:spPr>
          <a:xfrm>
            <a:off x="407987" y="-921563"/>
            <a:ext cx="23568026" cy="1555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2500"/>
              </a:spcBef>
              <a:defRPr sz="8300"/>
            </a:pPr>
            <a:r>
              <a:t>他们恐吓我们，现在求主鉴察，一面叫你仆人大放胆量讲你的道，一面伸出你的手来医治疾病，并且使神迹奇事因着你圣仆耶稣的名行出来。使徒行传 4:29-30。</a:t>
            </a:r>
          </a:p>
          <a:p>
            <a:pPr algn="l">
              <a:spcBef>
                <a:spcPts val="2500"/>
              </a:spcBef>
              <a:defRPr sz="8300"/>
            </a:pPr>
          </a:p>
          <a:p>
            <a:pPr algn="l" defTabSz="457200">
              <a:lnSpc>
                <a:spcPct val="117999"/>
              </a:lnSpc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”</a:t>
            </a:r>
            <a:r>
              <a:rPr sz="8400"/>
              <a:t>为义受逼迫的人有福了！ 因为天国是他们的。“马太福音 5:10 。</a:t>
            </a:r>
            <a:endParaRPr sz="84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四. 对我们今天传福音指导意义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42950">
              <a:spcBef>
                <a:spcPts val="2000"/>
              </a:spcBef>
              <a:defRPr sz="8820"/>
            </a:lvl1pPr>
          </a:lstStyle>
          <a:p>
            <a:pPr/>
            <a:r>
              <a:t>四. 对我们今天传福音指导意义</a:t>
            </a:r>
          </a:p>
        </p:txBody>
      </p:sp>
      <p:sp>
        <p:nvSpPr>
          <p:cNvPr id="223" name="2. 近或远，同文化或异文化(All Ethne万民)…"/>
          <p:cNvSpPr txBox="1"/>
          <p:nvPr>
            <p:ph type="body" idx="1"/>
          </p:nvPr>
        </p:nvSpPr>
        <p:spPr>
          <a:xfrm>
            <a:off x="952500" y="3695700"/>
            <a:ext cx="22479000" cy="9611916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2500"/>
              </a:spcBef>
              <a:buClrTx/>
              <a:buSzTx/>
              <a:buFontTx/>
              <a:buNone/>
              <a:defRPr sz="7500"/>
            </a:pPr>
            <a:r>
              <a:t>2. 近或远，同文化或异文化(All Ethne万民)</a:t>
            </a:r>
          </a:p>
          <a:p>
            <a:pPr marL="0" indent="0">
              <a:spcBef>
                <a:spcPts val="2500"/>
              </a:spcBef>
              <a:buClrTx/>
              <a:buSzTx/>
              <a:buFontTx/>
              <a:buNone/>
              <a:defRPr sz="7500"/>
            </a:pPr>
          </a:p>
          <a:p>
            <a:pPr marL="0" indent="0" defTabSz="457200">
              <a:lnSpc>
                <a:spcPct val="117999"/>
              </a:lnSpc>
              <a:spcBef>
                <a:spcPts val="0"/>
              </a:spcBef>
              <a:buClrTx/>
              <a:buSzTx/>
              <a:buFontTx/>
              <a:buNone/>
              <a:defRPr sz="73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从耶路撒次／莱城to撒马利亚／肯得基to犹大全地／美国 to地极欧美亚非拉。</a:t>
            </a:r>
          </a:p>
          <a:p>
            <a:pPr marL="0" indent="0">
              <a:spcBef>
                <a:spcPts val="2500"/>
              </a:spcBef>
              <a:buClrTx/>
              <a:buSzTx/>
              <a:buFontTx/>
              <a:buNone/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四. 对我们今天传福音指导意义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42950">
              <a:spcBef>
                <a:spcPts val="2000"/>
              </a:spcBef>
              <a:defRPr sz="8820"/>
            </a:lvl1pPr>
          </a:lstStyle>
          <a:p>
            <a:pPr/>
            <a:r>
              <a:t>四. 对我们今天传福音指导意义</a:t>
            </a:r>
          </a:p>
        </p:txBody>
      </p:sp>
      <p:sp>
        <p:nvSpPr>
          <p:cNvPr id="228" name="B. 尽我所能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767715">
              <a:spcBef>
                <a:spcPts val="3100"/>
              </a:spcBef>
              <a:buClrTx/>
              <a:buSzTx/>
              <a:buFontTx/>
              <a:buNone/>
              <a:defRPr sz="8649"/>
            </a:pPr>
            <a:r>
              <a:t>B. 尽我所能</a:t>
            </a:r>
          </a:p>
          <a:p>
            <a:pPr marL="0" indent="0" defTabSz="767715">
              <a:spcBef>
                <a:spcPts val="3100"/>
              </a:spcBef>
              <a:buClrTx/>
              <a:buSzTx/>
              <a:buFontTx/>
              <a:buNone/>
              <a:defRPr sz="8649"/>
            </a:pPr>
            <a:r>
              <a:t>你要尽心、尽性、尽力爱耶和华你的神。申命记 6：5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“只是你们要行道，不要单单听道，自己欺哄自己。因为听道而不行道的，就像人对着镜子看自己本来的面目。看见，走后，随即忘了他的相貌如何。惟有详细察看那全备使人自由之律法的，并且时常如此，这人既不是听了就忘，乃是实在行出来，就在他所行的事上必然得福。”雅1:22-27"/>
          <p:cNvSpPr txBox="1"/>
          <p:nvPr/>
        </p:nvSpPr>
        <p:spPr>
          <a:xfrm>
            <a:off x="1321707" y="897425"/>
            <a:ext cx="21740586" cy="14946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17999"/>
              </a:lnSpc>
              <a:defRPr sz="7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“只是你们要行道，不要单单听道，自己欺哄自己。因为听道而不行道的，就像人对着镜子看自己本来的面目。看见，走后，随即忘了他的相貌如何。惟有详细察看那全备使人自由之律法的，并且时常如此，这人既不是听了就忘，乃是实在行出来，就在他所行的事上必然得福。”雅1:22-27</a:t>
            </a:r>
          </a:p>
          <a:p>
            <a:pPr algn="l" defTabSz="457200">
              <a:lnSpc>
                <a:spcPct val="117999"/>
              </a:lnSpc>
              <a:defRPr sz="7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四. 对我们今天传福音指导意义"/>
          <p:cNvSpPr txBox="1"/>
          <p:nvPr>
            <p:ph type="title"/>
          </p:nvPr>
        </p:nvSpPr>
        <p:spPr>
          <a:xfrm>
            <a:off x="952500" y="685800"/>
            <a:ext cx="22479000" cy="1663700"/>
          </a:xfrm>
          <a:prstGeom prst="rect">
            <a:avLst/>
          </a:prstGeom>
        </p:spPr>
        <p:txBody>
          <a:bodyPr/>
          <a:lstStyle>
            <a:lvl1pPr defTabSz="742950">
              <a:spcBef>
                <a:spcPts val="2000"/>
              </a:spcBef>
              <a:defRPr sz="8820"/>
            </a:lvl1pPr>
          </a:lstStyle>
          <a:p>
            <a:pPr/>
            <a:r>
              <a:t>四. 对我们今天传福音指导意义</a:t>
            </a:r>
          </a:p>
        </p:txBody>
      </p:sp>
      <p:sp>
        <p:nvSpPr>
          <p:cNvPr id="237" name="C. 行动"/>
          <p:cNvSpPr txBox="1"/>
          <p:nvPr>
            <p:ph type="body" idx="1"/>
          </p:nvPr>
        </p:nvSpPr>
        <p:spPr>
          <a:xfrm>
            <a:off x="952500" y="2984500"/>
            <a:ext cx="22479000" cy="8572500"/>
          </a:xfrm>
          <a:prstGeom prst="rect">
            <a:avLst/>
          </a:prstGeom>
        </p:spPr>
        <p:txBody>
          <a:bodyPr anchor="t"/>
          <a:lstStyle>
            <a:lvl1pPr marL="0" indent="0">
              <a:buClrTx/>
              <a:buSzTx/>
              <a:buFontTx/>
              <a:buNone/>
              <a:defRPr sz="7400"/>
            </a:lvl1pPr>
          </a:lstStyle>
          <a:p>
            <a:pPr/>
            <a:r>
              <a:t>C. 行动</a:t>
            </a:r>
          </a:p>
        </p:txBody>
      </p:sp>
      <p:grpSp>
        <p:nvGrpSpPr>
          <p:cNvPr id="240" name="IMG_1093 2.JPG"/>
          <p:cNvGrpSpPr/>
          <p:nvPr/>
        </p:nvGrpSpPr>
        <p:grpSpPr>
          <a:xfrm>
            <a:off x="4254447" y="4016341"/>
            <a:ext cx="19735906" cy="9797706"/>
            <a:chOff x="0" y="0"/>
            <a:chExt cx="19735905" cy="9797705"/>
          </a:xfrm>
        </p:grpSpPr>
        <p:pic>
          <p:nvPicPr>
            <p:cNvPr id="239" name="IMG_1093 2.JPG" descr="IMG_1093 2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1403" r="0" b="1403"/>
            <a:stretch>
              <a:fillRect/>
            </a:stretch>
          </p:blipFill>
          <p:spPr>
            <a:xfrm>
              <a:off x="127000" y="88900"/>
              <a:ext cx="19481906" cy="94675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8" name="IMG_1093 2.JPG" descr="IMG_1093 2.JP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19735906" cy="979770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G_3928.JPG" descr="IMG_39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9553" y="-1918835"/>
            <a:ext cx="22972491" cy="172293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G_3920.JPG" descr="IMG_3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8647" y="10763"/>
            <a:ext cx="19696050" cy="14772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结语"/>
          <p:cNvSpPr txBox="1"/>
          <p:nvPr>
            <p:ph type="title"/>
          </p:nvPr>
        </p:nvSpPr>
        <p:spPr>
          <a:xfrm>
            <a:off x="1003300" y="4800600"/>
            <a:ext cx="7828955" cy="1663700"/>
          </a:xfrm>
          <a:prstGeom prst="rect">
            <a:avLst/>
          </a:prstGeom>
        </p:spPr>
        <p:txBody>
          <a:bodyPr/>
          <a:lstStyle>
            <a:lvl1pPr defTabSz="742950">
              <a:spcBef>
                <a:spcPts val="2000"/>
              </a:spcBef>
              <a:defRPr sz="8820"/>
            </a:lvl1pPr>
          </a:lstStyle>
          <a:p>
            <a:pPr/>
            <a:r>
              <a:t>结语</a:t>
            </a:r>
          </a:p>
        </p:txBody>
      </p:sp>
      <p:pic>
        <p:nvPicPr>
          <p:cNvPr id="249" name="IMG_2530.jpeg" descr="IMG_2530.jpeg"/>
          <p:cNvPicPr>
            <a:picLocks noChangeAspect="1"/>
          </p:cNvPicPr>
          <p:nvPr/>
        </p:nvPicPr>
        <p:blipFill>
          <a:blip r:embed="rId2">
            <a:extLst/>
          </a:blip>
          <a:srcRect l="40821" t="116" r="0" b="116"/>
          <a:stretch>
            <a:fillRect/>
          </a:stretch>
        </p:blipFill>
        <p:spPr>
          <a:xfrm>
            <a:off x="9369142" y="408781"/>
            <a:ext cx="13601643" cy="12898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问题:…"/>
          <p:cNvSpPr txBox="1"/>
          <p:nvPr>
            <p:ph type="title"/>
          </p:nvPr>
        </p:nvSpPr>
        <p:spPr>
          <a:xfrm>
            <a:off x="1562100" y="659606"/>
            <a:ext cx="21770182" cy="11695510"/>
          </a:xfrm>
          <a:prstGeom prst="rect">
            <a:avLst/>
          </a:prstGeom>
        </p:spPr>
        <p:txBody>
          <a:bodyPr/>
          <a:lstStyle/>
          <a:p>
            <a:pPr defTabSz="627379">
              <a:spcBef>
                <a:spcPts val="1700"/>
              </a:spcBef>
              <a:defRPr sz="9120"/>
            </a:pPr>
            <a:r>
              <a:t>问题:</a:t>
            </a:r>
          </a:p>
          <a:p>
            <a:pPr defTabSz="627379">
              <a:spcBef>
                <a:spcPts val="1700"/>
              </a:spcBef>
              <a:defRPr sz="7447"/>
            </a:pPr>
            <a:r>
              <a:t>什么是对基督徒的逼迫？为什么基督徒会受逼迫？你对讲员所讲的福音会让人听了讨厌的，你是怎么理解的？你有无受逼迫的经历？</a:t>
            </a:r>
          </a:p>
          <a:p>
            <a:pPr defTabSz="627379">
              <a:spcBef>
                <a:spcPts val="1700"/>
              </a:spcBef>
              <a:defRPr sz="7447"/>
            </a:pPr>
            <a:r>
              <a:t>什么是走出去？距离上和传福音的意识上如何理解？为什么一般基督徒不愿走出去？神的走出去的旨意是什么？你在今年有没有走出去传道的计划？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51" y="87318"/>
            <a:ext cx="13742841" cy="13742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45347" y="1818015"/>
            <a:ext cx="10079969" cy="100799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16" y="-261792"/>
            <a:ext cx="24410712" cy="142395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" descr="Image"/>
          <p:cNvPicPr>
            <a:picLocks noChangeAspect="0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87250" y="3735431"/>
            <a:ext cx="15043300" cy="6742463"/>
          </a:xfrm>
          <a:prstGeom prst="rect">
            <a:avLst/>
          </a:prstGeom>
        </p:spPr>
      </p:pic>
      <p:sp>
        <p:nvSpPr>
          <p:cNvPr id="151" name="Double-tap to edit"/>
          <p:cNvSpPr txBox="1"/>
          <p:nvPr>
            <p:ph type="title"/>
          </p:nvPr>
        </p:nvSpPr>
        <p:spPr>
          <a:xfrm>
            <a:off x="444500" y="1371600"/>
            <a:ext cx="13500100" cy="3340100"/>
          </a:xfrm>
          <a:prstGeom prst="rect">
            <a:avLst/>
          </a:prstGeom>
        </p:spPr>
        <p:txBody>
          <a:bodyPr/>
          <a:lstStyle/>
          <a:p>
            <a:pPr algn="ctr">
              <a:defRPr sz="10100"/>
            </a:pPr>
          </a:p>
        </p:txBody>
      </p:sp>
      <p:pic>
        <p:nvPicPr>
          <p:cNvPr id="152" name="IMG_1095 2.PNG" descr="IMG_1095 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980472" y="2311081"/>
            <a:ext cx="7437339" cy="9093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主说：天是我的座位， 地是我的脚凳； 你们要为我造何等的殿宇？ 哪里是我安息的地方呢？ 这一切不都是我手所造的吗？ 「你们这硬着颈项、心与耳未受割礼的人，常时抗拒圣灵！你们的祖宗怎样，你们也怎样。 哪一个先知不是你们祖宗逼迫呢？他们也把预先传说那义者要来的人杀了；如今你们又把那义者卖了，杀了。 你们受了天使所传的律法，竟不遵守。」使徒行传 7:49-53 。"/>
          <p:cNvSpPr txBox="1"/>
          <p:nvPr/>
        </p:nvSpPr>
        <p:spPr>
          <a:xfrm>
            <a:off x="971000" y="787268"/>
            <a:ext cx="21933724" cy="138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7400">
                <a:solidFill>
                  <a:srgbClr val="000000"/>
                </a:solidFill>
              </a:defRPr>
            </a:lvl1pPr>
          </a:lstStyle>
          <a:p>
            <a:pPr/>
            <a:r>
              <a:t>主说：天是我的座位， 地是我的脚凳； 你们要为我造何等的殿宇？ 哪里是我安息的地方呢？ 这一切不都是我手所造的吗？ 「你们这硬着颈项、心与耳未受割礼的人，常时抗拒圣灵！你们的祖宗怎样，你们也怎样。 哪一个先知不是你们祖宗逼迫呢？他们也把预先传说那义者要来的人杀了；如今你们又把那义者卖了，杀了。 你们受了天使所传的律法，竟不遵守。」使徒行传 7:49-53 。</a:t>
            </a:r>
          </a:p>
        </p:txBody>
      </p:sp>
      <p:sp>
        <p:nvSpPr>
          <p:cNvPr id="157" name="一. 逼迫"/>
          <p:cNvSpPr txBox="1"/>
          <p:nvPr>
            <p:ph type="title" idx="4294967295"/>
          </p:nvPr>
        </p:nvSpPr>
        <p:spPr>
          <a:xfrm>
            <a:off x="698362" y="689231"/>
            <a:ext cx="22479001" cy="1663701"/>
          </a:xfrm>
          <a:prstGeom prst="rect">
            <a:avLst/>
          </a:prstGeom>
        </p:spPr>
        <p:txBody>
          <a:bodyPr/>
          <a:lstStyle/>
          <a:p>
            <a:pPr/>
            <a:r>
              <a:t>一. 逼迫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0539" y="850503"/>
            <a:ext cx="16706649" cy="12014867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众人听见这话就极其恼怒，向司提反咬牙切齿。众人大声喊叫，捂着耳朵，齐心拥上前去，把他推到城外，用石头打他……。使徒行传 7:57-58a"/>
          <p:cNvSpPr txBox="1"/>
          <p:nvPr/>
        </p:nvSpPr>
        <p:spPr>
          <a:xfrm>
            <a:off x="16084447" y="1492250"/>
            <a:ext cx="7339073" cy="1073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400"/>
            </a:lvl1pPr>
          </a:lstStyle>
          <a:p>
            <a:pPr/>
            <a:r>
              <a:t>众人听见这话就极其恼怒，向司提反咬牙切齿。众人大声喊叫，捂着耳朵，齐心拥上前去，把他推到城外，用石头打他……。使徒行传 7:57-58a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”他们正用石头打的时候，司提反呼吁主说：「求主耶稣接收我的灵魂！」 又跪下大声喊着说：「主啊，不要将这罪归于他们！」说了这话，就睡了。扫罗也喜悦他被害。使徒行传 7:59-60…"/>
          <p:cNvSpPr txBox="1"/>
          <p:nvPr>
            <p:ph type="body" idx="1"/>
          </p:nvPr>
        </p:nvSpPr>
        <p:spPr>
          <a:xfrm>
            <a:off x="952500" y="3695700"/>
            <a:ext cx="22479000" cy="9742686"/>
          </a:xfrm>
          <a:prstGeom prst="rect">
            <a:avLst/>
          </a:prstGeom>
        </p:spPr>
        <p:txBody>
          <a:bodyPr/>
          <a:lstStyle/>
          <a:p>
            <a:pPr marL="0" indent="0" defTabSz="470534">
              <a:spcBef>
                <a:spcPts val="1500"/>
              </a:spcBef>
              <a:buClrTx/>
              <a:buSzTx/>
              <a:buFontTx/>
              <a:buNone/>
              <a:defRPr sz="5814"/>
            </a:pPr>
            <a:r>
              <a:t>”他们正用石头打的时候，司提反呼吁主说：「求主耶稣接收我的灵魂！」 又跪下大声喊着说：「主啊，不要将这罪归于他们！」说了这话，就睡了。扫罗也喜悦他被害。使徒行传 7:59-60 </a:t>
            </a:r>
          </a:p>
          <a:p>
            <a:pPr marL="0" indent="0" defTabSz="470534">
              <a:spcBef>
                <a:spcPts val="1500"/>
              </a:spcBef>
              <a:buClrTx/>
              <a:buSzTx/>
              <a:buFontTx/>
              <a:buNone/>
              <a:defRPr sz="5814"/>
            </a:pPr>
            <a:r>
              <a:t>从这日起，耶路撒冷的教会</a:t>
            </a:r>
            <a:r>
              <a:rPr>
                <a:solidFill>
                  <a:srgbClr val="982ABC"/>
                </a:solidFill>
              </a:rPr>
              <a:t>大</a:t>
            </a:r>
            <a:r>
              <a:t>遭逼迫，除了使徒以外，门徒都分散在犹太和撒马利亚各处。  有虔诚的人把司提反埋葬了，为他捶胸大哭。 扫罗却残害教会，进各人的家，拉着男女下在监里。 使徒行传 8:1-4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耶稣说「若有人要跟从我，就当舍己，背起他的十字架来跟从我。 因为，凡要救自己生命的，必丧掉生命；凡为我和福音丧掉生命的，必救了生命。“马可福音 8:34-35 ”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693419">
              <a:spcBef>
                <a:spcPts val="2600"/>
              </a:spcBef>
              <a:buClrTx/>
              <a:buSzTx/>
              <a:buFontTx/>
              <a:buNone/>
              <a:defRPr sz="8484"/>
            </a:lvl1pPr>
          </a:lstStyle>
          <a:p>
            <a:pPr/>
            <a:r>
              <a:t>耶稣说「若有人要跟从我，就当舍己，背起他的十字架来跟从我。 因为，凡要救自己生命的，必丧掉生命；凡为我和福音丧掉生命的，必救了生命。“马可福音 8:34-35 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